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9" r:id="rId2"/>
    <p:sldId id="274" r:id="rId3"/>
    <p:sldId id="275" r:id="rId4"/>
    <p:sldId id="272" r:id="rId5"/>
    <p:sldId id="273" r:id="rId6"/>
    <p:sldId id="276" r:id="rId7"/>
    <p:sldId id="278" r:id="rId8"/>
    <p:sldId id="279" r:id="rId9"/>
    <p:sldId id="281" r:id="rId10"/>
    <p:sldId id="280" r:id="rId11"/>
    <p:sldId id="282" r:id="rId12"/>
    <p:sldId id="283" r:id="rId13"/>
    <p:sldId id="284" r:id="rId14"/>
    <p:sldId id="270" r:id="rId15"/>
    <p:sldId id="28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9746B-6400-45AA-AF44-9379984BCB59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A6385-A244-4AB4-9DA8-24CE4A34F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33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1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7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5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0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9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6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AFE54DC-5661-417D-B7C7-C81BD4791878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public.tableau.com/profile/erik.figge#!/vizhome/KobeProject/Story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CAC6F186-990E-4A9E-9C75-88580953E2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2A1E0-30D2-4EDE-8C74-38117FC97871}"/>
              </a:ext>
            </a:extLst>
          </p:cNvPr>
          <p:cNvSpPr txBox="1"/>
          <p:nvPr/>
        </p:nvSpPr>
        <p:spPr>
          <a:xfrm>
            <a:off x="7830219" y="1350091"/>
            <a:ext cx="3569209" cy="308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Gabriel Alves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Scott Boxberger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800" dirty="0"/>
              <a:t>Erik </a:t>
            </a:r>
            <a:r>
              <a:rPr lang="en-US" sz="2800" dirty="0" err="1"/>
              <a:t>Figge</a:t>
            </a:r>
            <a:endParaRPr lang="en-US" sz="28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39EC1-6A34-40CC-A408-EB2FDD137686}"/>
              </a:ext>
            </a:extLst>
          </p:cNvPr>
          <p:cNvSpPr txBox="1"/>
          <p:nvPr/>
        </p:nvSpPr>
        <p:spPr>
          <a:xfrm>
            <a:off x="1066800" y="5006786"/>
            <a:ext cx="1048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Kobe Bryant.  He Shoots.  He Scores?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6CD94-CE42-4CA0-9319-6C2B2BCB2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93" y="489593"/>
            <a:ext cx="2423194" cy="38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61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829C7-1CCC-9A44-940B-BBE28C6F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" t="11015" r="11510" b="15169"/>
          <a:stretch/>
        </p:blipFill>
        <p:spPr>
          <a:xfrm>
            <a:off x="0" y="1041295"/>
            <a:ext cx="6093073" cy="5062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8CB08-7F45-8544-813B-D2986A018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1228" r="12064" b="11475"/>
          <a:stretch/>
        </p:blipFill>
        <p:spPr>
          <a:xfrm>
            <a:off x="6093073" y="964626"/>
            <a:ext cx="5844266" cy="521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239EB6-847D-B94E-B117-30BFFD2B1E83}"/>
              </a:ext>
            </a:extLst>
          </p:cNvPr>
          <p:cNvSpPr txBox="1"/>
          <p:nvPr/>
        </p:nvSpPr>
        <p:spPr>
          <a:xfrm>
            <a:off x="576442" y="1269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Splitting Makes and Misses </a:t>
            </a:r>
          </a:p>
        </p:txBody>
      </p:sp>
    </p:spTree>
    <p:extLst>
      <p:ext uri="{BB962C8B-B14F-4D97-AF65-F5344CB8AC3E}">
        <p14:creationId xmlns:p14="http://schemas.microsoft.com/office/powerpoint/2010/main" val="67542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1F2E3-7B21-4743-AA85-08622D661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"/>
            <a:ext cx="6520071" cy="5976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E9E52-9D5C-A948-80A5-BF92A283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30" y="533398"/>
            <a:ext cx="6520070" cy="5976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D77F8-6588-364F-95A5-FB525DE4ED34}"/>
              </a:ext>
            </a:extLst>
          </p:cNvPr>
          <p:cNvSpPr txBox="1"/>
          <p:nvPr/>
        </p:nvSpPr>
        <p:spPr>
          <a:xfrm>
            <a:off x="576442" y="1269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Changing Smoothness Levels</a:t>
            </a:r>
          </a:p>
        </p:txBody>
      </p:sp>
    </p:spTree>
    <p:extLst>
      <p:ext uri="{BB962C8B-B14F-4D97-AF65-F5344CB8AC3E}">
        <p14:creationId xmlns:p14="http://schemas.microsoft.com/office/powerpoint/2010/main" val="173764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CCE21-36AE-694B-8F64-F85C4EC5CD1D}"/>
              </a:ext>
            </a:extLst>
          </p:cNvPr>
          <p:cNvSpPr txBox="1"/>
          <p:nvPr/>
        </p:nvSpPr>
        <p:spPr>
          <a:xfrm>
            <a:off x="576442" y="4317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NBA Shots Python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FE366-4E31-7E4B-8C49-86AF7939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0" t="6612" r="13286" b="9692"/>
          <a:stretch/>
        </p:blipFill>
        <p:spPr>
          <a:xfrm>
            <a:off x="6165559" y="1220069"/>
            <a:ext cx="5483102" cy="4622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1864F-43C0-024E-BFB2-253CA9749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2" y="1475631"/>
            <a:ext cx="6167231" cy="4111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628D0-9952-9B47-AFF5-A92670705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7" y="5300822"/>
            <a:ext cx="51689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2EC53E-A447-8A45-81A3-18347CF320AF}"/>
              </a:ext>
            </a:extLst>
          </p:cNvPr>
          <p:cNvSpPr txBox="1"/>
          <p:nvPr/>
        </p:nvSpPr>
        <p:spPr>
          <a:xfrm>
            <a:off x="576442" y="431741"/>
            <a:ext cx="11178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Interactive Plots with Tableau</a:t>
            </a:r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76271755-077A-C94E-B681-F52D342A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05" y="1139626"/>
            <a:ext cx="6354954" cy="47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3BF0C-FB19-461B-91BE-D0AB4C49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</a:rPr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EA358-0A7C-44CA-83E9-875ED9E2B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0" y="202253"/>
            <a:ext cx="3413536" cy="659242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02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BF0C-FB19-461B-91BE-D0AB4C49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646" y="393416"/>
            <a:ext cx="10058400" cy="1609344"/>
          </a:xfrm>
        </p:spPr>
        <p:txBody>
          <a:bodyPr/>
          <a:lstStyle/>
          <a:p>
            <a:r>
              <a:rPr lang="en-US" dirty="0"/>
              <a:t>Model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35E607-0336-4A67-8102-61369D4847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3751" y="1550504"/>
          <a:ext cx="7583822" cy="5297241"/>
        </p:xfrm>
        <a:graphic>
          <a:graphicData uri="http://schemas.openxmlformats.org/drawingml/2006/table">
            <a:tbl>
              <a:tblPr/>
              <a:tblGrid>
                <a:gridCol w="2349917">
                  <a:extLst>
                    <a:ext uri="{9D8B030D-6E8A-4147-A177-3AD203B41FA5}">
                      <a16:colId xmlns:a16="http://schemas.microsoft.com/office/drawing/2014/main" val="476046257"/>
                    </a:ext>
                  </a:extLst>
                </a:gridCol>
                <a:gridCol w="2955198">
                  <a:extLst>
                    <a:ext uri="{9D8B030D-6E8A-4147-A177-3AD203B41FA5}">
                      <a16:colId xmlns:a16="http://schemas.microsoft.com/office/drawing/2014/main" val="3333149464"/>
                    </a:ext>
                  </a:extLst>
                </a:gridCol>
                <a:gridCol w="1192761">
                  <a:extLst>
                    <a:ext uri="{9D8B030D-6E8A-4147-A177-3AD203B41FA5}">
                      <a16:colId xmlns:a16="http://schemas.microsoft.com/office/drawing/2014/main" val="3769586606"/>
                    </a:ext>
                  </a:extLst>
                </a:gridCol>
                <a:gridCol w="1085946">
                  <a:extLst>
                    <a:ext uri="{9D8B030D-6E8A-4147-A177-3AD203B41FA5}">
                      <a16:colId xmlns:a16="http://schemas.microsoft.com/office/drawing/2014/main" val="2225043662"/>
                    </a:ext>
                  </a:extLst>
                </a:gridCol>
              </a:tblGrid>
              <a:tr h="183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Type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Comments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Kaggle Score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192858"/>
                  </a:ext>
                </a:extLst>
              </a:tr>
              <a:tr h="364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Neural Network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hidden layers (100 nodes each)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Activation: relu, softmax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0.682645914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7.11766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826200"/>
                  </a:ext>
                </a:extLst>
              </a:tr>
              <a:tr h="3646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=50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max_features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=sqrt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0.631284047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1.98653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881080"/>
                  </a:ext>
                </a:extLst>
              </a:tr>
              <a:tr h="81279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max_depth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4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max_features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log2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min_samples_leaf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4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min_samples_split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7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50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0.679495661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0.90566 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632170"/>
                  </a:ext>
                </a:extLst>
              </a:tr>
              <a:tr h="18109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C=1.0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class_weight=None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dual=False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fit_intercept=True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intercept_scaling=1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max_iter=100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multi_class=ovr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penalty=l2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solver=liblinear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tol=0.0001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0.682645914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0.97507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287291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(all 4)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unweighted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0.97544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247782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(all except NN)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unweighted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0.96848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695648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unweighted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0.93108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270851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80-20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0.91434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268791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90-10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0.90977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11528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95-5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0.90766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553989"/>
                  </a:ext>
                </a:extLst>
              </a:tr>
              <a:tr h="24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Weighted Average (GB &amp; LR)</a:t>
                      </a:r>
                    </a:p>
                  </a:txBody>
                  <a:tcPr marL="3124" marR="3124" marT="312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99-1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0.90605</a:t>
                      </a:r>
                    </a:p>
                  </a:txBody>
                  <a:tcPr marL="3124" marR="3124" marT="312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16253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person, man, indoor&#10;&#10;Description generated with very high confidence">
            <a:extLst>
              <a:ext uri="{FF2B5EF4-FFF2-40B4-BE49-F238E27FC236}">
                <a16:creationId xmlns:a16="http://schemas.microsoft.com/office/drawing/2014/main" id="{1F6E7113-9BEF-4148-9E8E-BC1F71B51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64" y="1554816"/>
            <a:ext cx="2364087" cy="895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person holding a basketball&#10;&#10;Description generated with high confidence">
            <a:extLst>
              <a:ext uri="{FF2B5EF4-FFF2-40B4-BE49-F238E27FC236}">
                <a16:creationId xmlns:a16="http://schemas.microsoft.com/office/drawing/2014/main" id="{6A0B13B7-57C5-4261-A36B-0F774E080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64" y="2502825"/>
            <a:ext cx="2364087" cy="7629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61A7B0A5-D19E-4BEE-9B68-DD2BD6F6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64" y="3360923"/>
            <a:ext cx="2364086" cy="1714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picture containing person, sport, athletic game, player&#10;&#10;Description generated with very high confidence">
            <a:extLst>
              <a:ext uri="{FF2B5EF4-FFF2-40B4-BE49-F238E27FC236}">
                <a16:creationId xmlns:a16="http://schemas.microsoft.com/office/drawing/2014/main" id="{9AF5D143-2548-4F3E-AFBC-8A61321B6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69" y="5170758"/>
            <a:ext cx="2769705" cy="162570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94036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7186-D6C7-4E49-B836-B55A4BD8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65E6D1-8E72-4855-B497-429DE8F48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7346"/>
              </p:ext>
            </p:extLst>
          </p:nvPr>
        </p:nvGraphicFramePr>
        <p:xfrm>
          <a:off x="227164" y="2093976"/>
          <a:ext cx="7002871" cy="3334870"/>
        </p:xfrm>
        <a:graphic>
          <a:graphicData uri="http://schemas.openxmlformats.org/drawingml/2006/table">
            <a:tbl>
              <a:tblPr/>
              <a:tblGrid>
                <a:gridCol w="5359004">
                  <a:extLst>
                    <a:ext uri="{9D8B030D-6E8A-4147-A177-3AD203B41FA5}">
                      <a16:colId xmlns:a16="http://schemas.microsoft.com/office/drawing/2014/main" val="1092980597"/>
                    </a:ext>
                  </a:extLst>
                </a:gridCol>
                <a:gridCol w="1643867">
                  <a:extLst>
                    <a:ext uri="{9D8B030D-6E8A-4147-A177-3AD203B41FA5}">
                      <a16:colId xmlns:a16="http://schemas.microsoft.com/office/drawing/2014/main" val="67202419"/>
                    </a:ext>
                  </a:extLst>
                </a:gridCol>
              </a:tblGrid>
              <a:tr h="81236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Kaggle Top Score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0.56528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8144"/>
                  </a:ext>
                </a:extLst>
              </a:tr>
              <a:tr h="88083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 Best Result (Gradient Boosting)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0.90566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457580"/>
                  </a:ext>
                </a:extLst>
              </a:tr>
              <a:tr h="81236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981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25346"/>
                  </a:ext>
                </a:extLst>
              </a:tr>
              <a:tr h="82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Participants (Closed)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1117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052860"/>
                  </a:ext>
                </a:extLst>
              </a:tr>
            </a:tbl>
          </a:graphicData>
        </a:graphic>
      </p:graphicFrame>
      <p:pic>
        <p:nvPicPr>
          <p:cNvPr id="6" name="Picture 5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76F85AEC-2783-4D88-9E84-741F6700E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81" y="1974574"/>
            <a:ext cx="4879040" cy="3578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4D91C-62C6-4AA6-B837-69363C1A6D30}"/>
              </a:ext>
            </a:extLst>
          </p:cNvPr>
          <p:cNvSpPr txBox="1"/>
          <p:nvPr/>
        </p:nvSpPr>
        <p:spPr>
          <a:xfrm>
            <a:off x="3259614" y="5850148"/>
            <a:ext cx="567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Just like Kobe in the final seconds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2058D-E8ED-42EE-8DF8-CB7BFBAEC535}"/>
              </a:ext>
            </a:extLst>
          </p:cNvPr>
          <p:cNvCxnSpPr/>
          <p:nvPr/>
        </p:nvCxnSpPr>
        <p:spPr>
          <a:xfrm flipV="1">
            <a:off x="4731026" y="4426226"/>
            <a:ext cx="1802296" cy="13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6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BDF-4B4B-4F1D-A13D-840E2ECE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dirty="0" err="1"/>
              <a:t>kobe</a:t>
            </a:r>
            <a:r>
              <a:rPr lang="en-US" dirty="0"/>
              <a:t> shoot a lot?</a:t>
            </a:r>
          </a:p>
        </p:txBody>
      </p:sp>
    </p:spTree>
    <p:extLst>
      <p:ext uri="{BB962C8B-B14F-4D97-AF65-F5344CB8AC3E}">
        <p14:creationId xmlns:p14="http://schemas.microsoft.com/office/powerpoint/2010/main" val="369461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A908DA0-EE9A-4FAF-8919-2D29413D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67CFD-2211-4E4F-981D-960548757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" b="-1"/>
          <a:stretch/>
        </p:blipFill>
        <p:spPr>
          <a:xfrm>
            <a:off x="643467" y="643466"/>
            <a:ext cx="5372100" cy="5410199"/>
          </a:xfrm>
          <a:prstGeom prst="rect">
            <a:avLst/>
          </a:prstGeom>
        </p:spPr>
      </p:pic>
      <p:pic>
        <p:nvPicPr>
          <p:cNvPr id="6" name="Picture 5" descr="A person holding a basketball&#10;&#10;Description generated with very high confidence">
            <a:extLst>
              <a:ext uri="{FF2B5EF4-FFF2-40B4-BE49-F238E27FC236}">
                <a16:creationId xmlns:a16="http://schemas.microsoft.com/office/drawing/2014/main" id="{1A0B179C-58BD-4C34-B271-1AC6B1AB9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r="21485"/>
          <a:stretch/>
        </p:blipFill>
        <p:spPr>
          <a:xfrm>
            <a:off x="6176434" y="643466"/>
            <a:ext cx="537209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6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BDF-4B4B-4F1D-A13D-840E2ECE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Kobe Clutch?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E32F5-D6F5-4508-B8D2-28AFE2331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26" y="0"/>
            <a:ext cx="3385175" cy="49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D8C7FC-EF2C-4D14-A453-B724138F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4D474-CDDC-4B67-9802-49E1D61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61166-C816-4EB3-9339-A11FC3BD6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" r="1598" b="-1"/>
          <a:stretch/>
        </p:blipFill>
        <p:spPr>
          <a:xfrm>
            <a:off x="643467" y="643467"/>
            <a:ext cx="5372097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533E23-646B-417C-A0E8-F420DD290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sport, athletic game, player&#10;&#10;Description generated with very high confidence">
            <a:extLst>
              <a:ext uri="{FF2B5EF4-FFF2-40B4-BE49-F238E27FC236}">
                <a16:creationId xmlns:a16="http://schemas.microsoft.com/office/drawing/2014/main" id="{B1279A1A-9D33-4114-A7C1-53AE03F2B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148"/>
          <a:stretch/>
        </p:blipFill>
        <p:spPr>
          <a:xfrm>
            <a:off x="6176432" y="643467"/>
            <a:ext cx="537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4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93BDF-4B4B-4F1D-A13D-840E2ECEA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B4113-83CB-41F9-B7A5-B0F153AB74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670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9166-B2A7-4923-A5FE-51FD9503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x vs location 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CEEC6-013A-4787-A5D2-3DB455C5B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25700"/>
            <a:ext cx="4452724" cy="4051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240C7-4B03-4F2C-BF10-7D7902F1B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30" y="2425700"/>
            <a:ext cx="434219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E099-24CD-404F-B6B1-F5E6BA42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97" y="4748586"/>
            <a:ext cx="3999265" cy="115625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Court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8C9DE-7974-4D8E-AE27-B116FBE1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26" y="938867"/>
            <a:ext cx="5611037" cy="48602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6D6CC1-417E-534E-9B93-EACEAD98D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4" y="270476"/>
            <a:ext cx="2532736" cy="2178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6AEF0-959A-AF4D-8094-696FF4B5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37" y="1277228"/>
            <a:ext cx="2579743" cy="2416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7D7A2-6A44-704A-8E02-55E31493E1B4}"/>
              </a:ext>
            </a:extLst>
          </p:cNvPr>
          <p:cNvSpPr txBox="1"/>
          <p:nvPr/>
        </p:nvSpPr>
        <p:spPr>
          <a:xfrm>
            <a:off x="534692" y="24488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7A0D4153-5539-F545-8D93-B3F01464B776}"/>
              </a:ext>
            </a:extLst>
          </p:cNvPr>
          <p:cNvSpPr/>
          <p:nvPr/>
        </p:nvSpPr>
        <p:spPr>
          <a:xfrm rot="5400000">
            <a:off x="5003264" y="3826548"/>
            <a:ext cx="534361" cy="143156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377B5-9E06-ED45-BF8F-6ED4F389CA46}"/>
              </a:ext>
            </a:extLst>
          </p:cNvPr>
          <p:cNvSpPr txBox="1"/>
          <p:nvPr/>
        </p:nvSpPr>
        <p:spPr>
          <a:xfrm>
            <a:off x="3183829" y="3730493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 and rotated</a:t>
            </a: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93E12EA1-4605-6245-B553-1B58344B30D7}"/>
              </a:ext>
            </a:extLst>
          </p:cNvPr>
          <p:cNvSpPr/>
          <p:nvPr/>
        </p:nvSpPr>
        <p:spPr>
          <a:xfrm rot="5400000">
            <a:off x="2034770" y="2280389"/>
            <a:ext cx="349138" cy="14246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D7F060-C61F-2443-A4F1-5B195DEB1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63" y="5807540"/>
            <a:ext cx="5207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1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268022-3A1B-8342-896C-B1257ACC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1" y="0"/>
            <a:ext cx="8905461" cy="253314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88FCA2-823A-C24E-8A0E-7170BBB8D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t="11332" r="12568" b="11527"/>
          <a:stretch/>
        </p:blipFill>
        <p:spPr>
          <a:xfrm>
            <a:off x="3843132" y="1118871"/>
            <a:ext cx="6527920" cy="57391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388F3-FAAF-D149-938A-089D6D8864CE}"/>
              </a:ext>
            </a:extLst>
          </p:cNvPr>
          <p:cNvSpPr txBox="1"/>
          <p:nvPr/>
        </p:nvSpPr>
        <p:spPr>
          <a:xfrm>
            <a:off x="974008" y="3652019"/>
            <a:ext cx="2869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SHOT ATTEMPT HEAT MAP</a:t>
            </a:r>
          </a:p>
        </p:txBody>
      </p:sp>
    </p:spTree>
    <p:extLst>
      <p:ext uri="{BB962C8B-B14F-4D97-AF65-F5344CB8AC3E}">
        <p14:creationId xmlns:p14="http://schemas.microsoft.com/office/powerpoint/2010/main" val="1658284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1821</TotalTime>
  <Words>217</Words>
  <Application>Microsoft Macintosh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PowerPoint Presentation</vt:lpstr>
      <vt:lpstr>Does kobe shoot a lot?</vt:lpstr>
      <vt:lpstr>PowerPoint Presentation</vt:lpstr>
      <vt:lpstr>Is Kobe Clutch?</vt:lpstr>
      <vt:lpstr>PowerPoint Presentation</vt:lpstr>
      <vt:lpstr>The end</vt:lpstr>
      <vt:lpstr>Location x vs location y</vt:lpstr>
      <vt:lpstr>Background Court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Model Results</vt:lpstr>
      <vt:lpstr>Competition results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Name?</dc:title>
  <dc:creator>Jenna M. Boxberger</dc:creator>
  <cp:lastModifiedBy>Erik Figge</cp:lastModifiedBy>
  <cp:revision>75</cp:revision>
  <dcterms:created xsi:type="dcterms:W3CDTF">2018-02-07T01:50:57Z</dcterms:created>
  <dcterms:modified xsi:type="dcterms:W3CDTF">2018-06-09T16:00:29Z</dcterms:modified>
</cp:coreProperties>
</file>